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FCF6B6-675E-44B7-A180-F1249BDC6848}" type="datetimeFigureOut">
              <a:rPr lang="en-US" smtClean="0"/>
              <a:t>9/16/2009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937E6-23E4-4388-8BC3-3BCF6363AF3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6A723D-951E-4CE2-B31D-37754DACEDEE}"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CC5CBE-A8E7-4476-A3BA-6EB3D8640EF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461947-87D2-45AF-A7D6-B9B3C8AC5579}"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AAD223-190B-48CB-A60C-3E80E9C7D53C}"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34DD5D-1A67-4359-8B1B-758DAAF4A35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EE73A8-81DE-44E1-8145-F474135A2184}"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A14BA7-EE5F-4B89-9953-BD47A99675C3}" type="slidenum">
              <a:rPr lang="en-US" smtClean="0"/>
              <a:pPr/>
              <a:t>15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2DA76D-DC30-4E9A-8BD3-7A62CED76E2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CE7439-5428-40DC-8FD7-41FD0E344229}"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F6EBCB-EFFB-4B83-A989-AAF6B78E568C}"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7CDD56-4C90-4712-A204-74F635BCE21D}"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71CF56-0704-4663-B49D-68E8A4FD9B9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03866D-7F36-44C0-849A-F1460D216FD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F46DD9-0E03-410F-8111-957BF0C01138}"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C85A3A-17E6-410E-8BE4-25515BD10C1F}"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2B0AAE8-6047-42A4-9D3E-2968BB1980D7}" type="datetimeFigureOut">
              <a:rPr lang="en-US" smtClean="0"/>
              <a:t>9/16/2009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884E32-9468-4496-9F14-7819697ED74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0AAE8-6047-42A4-9D3E-2968BB1980D7}" type="datetimeFigureOut">
              <a:rPr lang="en-US" smtClean="0"/>
              <a:t>9/16/2009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0AAE8-6047-42A4-9D3E-2968BB1980D7}" type="datetimeFigureOut">
              <a:rPr lang="en-US" smtClean="0"/>
              <a:t>9/16/2009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B0AAE8-6047-42A4-9D3E-2968BB1980D7}" type="datetimeFigureOut">
              <a:rPr lang="en-US" smtClean="0"/>
              <a:t>9/16/2009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B0AAE8-6047-42A4-9D3E-2968BB1980D7}" type="datetimeFigureOut">
              <a:rPr lang="en-US" smtClean="0"/>
              <a:t>9/16/2009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84E32-9468-4496-9F14-7819697ED74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B0AAE8-6047-42A4-9D3E-2968BB1980D7}" type="datetimeFigureOut">
              <a:rPr lang="en-US" smtClean="0"/>
              <a:t>9/16/2009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B0AAE8-6047-42A4-9D3E-2968BB1980D7}" type="datetimeFigureOut">
              <a:rPr lang="en-US" smtClean="0"/>
              <a:t>9/16/2009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B0AAE8-6047-42A4-9D3E-2968BB1980D7}" type="datetimeFigureOut">
              <a:rPr lang="en-US" smtClean="0"/>
              <a:t>9/16/2009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0AAE8-6047-42A4-9D3E-2968BB1980D7}" type="datetimeFigureOut">
              <a:rPr lang="en-US" smtClean="0"/>
              <a:t>9/16/2009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B0AAE8-6047-42A4-9D3E-2968BB1980D7}" type="datetimeFigureOut">
              <a:rPr lang="en-US" smtClean="0"/>
              <a:t>9/16/2009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84E32-9468-4496-9F14-7819697ED7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B0AAE8-6047-42A4-9D3E-2968BB1980D7}" type="datetimeFigureOut">
              <a:rPr lang="en-US" smtClean="0"/>
              <a:t>9/16/2009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884E32-9468-4496-9F14-7819697ED74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B0AAE8-6047-42A4-9D3E-2968BB1980D7}" type="datetimeFigureOut">
              <a:rPr lang="en-US" smtClean="0"/>
              <a:t>9/16/2009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884E32-9468-4496-9F14-7819697ED74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Kentucky’s Bullying Statutes</a:t>
            </a:r>
            <a:endParaRPr lang="en-US" dirty="0"/>
          </a:p>
        </p:txBody>
      </p:sp>
      <p:sp>
        <p:nvSpPr>
          <p:cNvPr id="3" name="Content Placeholder 2"/>
          <p:cNvSpPr>
            <a:spLocks noGrp="1"/>
          </p:cNvSpPr>
          <p:nvPr>
            <p:ph idx="1"/>
          </p:nvPr>
        </p:nvSpPr>
        <p:spPr/>
        <p:txBody>
          <a:bodyPr/>
          <a:lstStyle/>
          <a:p>
            <a:pPr>
              <a:defRPr/>
            </a:pPr>
            <a:r>
              <a:rPr lang="en-US" dirty="0" smtClean="0"/>
              <a:t>KRS 158.154</a:t>
            </a:r>
          </a:p>
          <a:p>
            <a:pPr>
              <a:defRPr/>
            </a:pPr>
            <a:endParaRPr lang="en-US" dirty="0" smtClean="0"/>
          </a:p>
          <a:p>
            <a:pPr>
              <a:defRPr/>
            </a:pPr>
            <a:r>
              <a:rPr lang="en-US" dirty="0" smtClean="0"/>
              <a:t>KRS 158.155 </a:t>
            </a:r>
            <a:br>
              <a:rPr lang="en-US" dirty="0" smtClean="0"/>
            </a:br>
            <a:endParaRPr lang="en-US" dirty="0" smtClean="0"/>
          </a:p>
          <a:p>
            <a:pPr>
              <a:defRPr/>
            </a:pPr>
            <a:r>
              <a:rPr lang="en-US" dirty="0" smtClean="0"/>
              <a:t>KRS 158.156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KRS 158.156</a:t>
            </a:r>
            <a:br>
              <a:rPr lang="en-US" dirty="0" smtClean="0"/>
            </a:br>
            <a:r>
              <a:rPr lang="en-US" sz="3200" dirty="0" smtClean="0"/>
              <a:t>Principal Duties Following Report</a:t>
            </a:r>
            <a:endParaRPr lang="en-US" sz="3200" dirty="0"/>
          </a:p>
        </p:txBody>
      </p:sp>
      <p:sp>
        <p:nvSpPr>
          <p:cNvPr id="3" name="Content Placeholder 2"/>
          <p:cNvSpPr>
            <a:spLocks noGrp="1"/>
          </p:cNvSpPr>
          <p:nvPr>
            <p:ph idx="1"/>
          </p:nvPr>
        </p:nvSpPr>
        <p:spPr/>
        <p:txBody>
          <a:bodyPr/>
          <a:lstStyle/>
          <a:p>
            <a:pPr>
              <a:defRPr/>
            </a:pPr>
            <a:r>
              <a:rPr lang="en-US" dirty="0" smtClean="0"/>
              <a:t>Notify the parents, legal guardians, or other persons exercising custodial control or supervision of the student</a:t>
            </a:r>
          </a:p>
          <a:p>
            <a:pPr>
              <a:defRPr/>
            </a:pPr>
            <a:r>
              <a:rPr lang="en-US" dirty="0" smtClean="0"/>
              <a:t>File a written report with the local school board, local law enforcement, the Department of State Police , or the county attorney within forty-eight (48) hours of the original report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KRS 158.156</a:t>
            </a:r>
            <a:br>
              <a:rPr lang="en-US" dirty="0" smtClean="0"/>
            </a:br>
            <a:r>
              <a:rPr lang="en-US" sz="3600" dirty="0" smtClean="0"/>
              <a:t>Principal’s Duties </a:t>
            </a:r>
            <a:r>
              <a:rPr lang="en-US" sz="3200" dirty="0" smtClean="0"/>
              <a:t>cont’d</a:t>
            </a:r>
            <a:endParaRPr lang="en-US" sz="3600" dirty="0"/>
          </a:p>
        </p:txBody>
      </p:sp>
      <p:sp>
        <p:nvSpPr>
          <p:cNvPr id="3" name="Content Placeholder 2"/>
          <p:cNvSpPr>
            <a:spLocks noGrp="1"/>
          </p:cNvSpPr>
          <p:nvPr>
            <p:ph idx="1"/>
          </p:nvPr>
        </p:nvSpPr>
        <p:spPr/>
        <p:txBody>
          <a:bodyPr>
            <a:normAutofit lnSpcReduction="10000"/>
          </a:bodyPr>
          <a:lstStyle/>
          <a:p>
            <a:pPr lvl="1">
              <a:defRPr/>
            </a:pPr>
            <a:r>
              <a:rPr lang="en-US" sz="3200" dirty="0" smtClean="0"/>
              <a:t>Written report should contain the following:</a:t>
            </a:r>
          </a:p>
          <a:p>
            <a:pPr lvl="3">
              <a:defRPr/>
            </a:pPr>
            <a:r>
              <a:rPr lang="en-US" sz="2400" dirty="0" smtClean="0"/>
              <a:t>Names/addresses of the student and his/her parents, legal guardians, or other persons exercising custodial control or supervision</a:t>
            </a:r>
          </a:p>
          <a:p>
            <a:pPr lvl="3">
              <a:defRPr/>
            </a:pPr>
            <a:r>
              <a:rPr lang="en-US" sz="2400" dirty="0" smtClean="0"/>
              <a:t>Student’s age</a:t>
            </a:r>
          </a:p>
          <a:p>
            <a:pPr lvl="3">
              <a:defRPr/>
            </a:pPr>
            <a:r>
              <a:rPr lang="en-US" sz="2400" dirty="0" smtClean="0"/>
              <a:t>Nature and extent of the violation</a:t>
            </a:r>
          </a:p>
          <a:p>
            <a:pPr lvl="3">
              <a:defRPr/>
            </a:pPr>
            <a:r>
              <a:rPr lang="en-US" sz="2400" dirty="0" smtClean="0"/>
              <a:t>Name/address of the student allegedly responsible for the violation; and</a:t>
            </a:r>
          </a:p>
          <a:p>
            <a:pPr lvl="3">
              <a:defRPr/>
            </a:pPr>
            <a:r>
              <a:rPr lang="en-US" sz="2400" dirty="0" smtClean="0"/>
              <a:t>Any other information that the principal making the report believes may be helpful</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158.156 continued</a:t>
            </a:r>
            <a:endParaRPr lang="en-US" dirty="0"/>
          </a:p>
        </p:txBody>
      </p:sp>
      <p:sp>
        <p:nvSpPr>
          <p:cNvPr id="3" name="Content Placeholder 2"/>
          <p:cNvSpPr>
            <a:spLocks noGrp="1"/>
          </p:cNvSpPr>
          <p:nvPr>
            <p:ph idx="1"/>
          </p:nvPr>
        </p:nvSpPr>
        <p:spPr/>
        <p:txBody>
          <a:bodyPr/>
          <a:lstStyle/>
          <a:p>
            <a:pPr lvl="2">
              <a:defRPr/>
            </a:pPr>
            <a:r>
              <a:rPr lang="en-US" dirty="0" smtClean="0"/>
              <a:t>The agency receiving the report shall investigate the matter referred to it and the school board and school personnel shall participate in the investigation at the request of the agency</a:t>
            </a:r>
            <a:br>
              <a:rPr lang="en-US" dirty="0" smtClean="0"/>
            </a:br>
            <a:endParaRPr lang="en-US" dirty="0" smtClean="0"/>
          </a:p>
          <a:p>
            <a:pPr lvl="2">
              <a:defRPr/>
            </a:pPr>
            <a:r>
              <a:rPr lang="en-US" dirty="0" smtClean="0"/>
              <a:t>Immunity for those reporting in good faith from any civil or criminal liability</a:t>
            </a:r>
            <a:br>
              <a:rPr lang="en-US" dirty="0" smtClean="0"/>
            </a:br>
            <a:endParaRPr lang="en-US" dirty="0" smtClean="0"/>
          </a:p>
          <a:p>
            <a:pPr lvl="2">
              <a:defRPr/>
            </a:pPr>
            <a:r>
              <a:rPr lang="en-US" dirty="0" smtClean="0"/>
              <a:t>Husband/Wife and professional/client privileges cannot be grounds for refusal to report, excluding attorney/client and religious privileges</a:t>
            </a:r>
          </a:p>
          <a:p>
            <a:pP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How will the Bullying Statutes affect our members?</a:t>
            </a:r>
            <a:br>
              <a:rPr lang="en-US" dirty="0" smtClean="0"/>
            </a:br>
            <a:endParaRPr lang="en-US" dirty="0"/>
          </a:p>
        </p:txBody>
      </p:sp>
      <p:sp>
        <p:nvSpPr>
          <p:cNvPr id="3" name="Content Placeholder 2"/>
          <p:cNvSpPr>
            <a:spLocks noGrp="1"/>
          </p:cNvSpPr>
          <p:nvPr>
            <p:ph idx="1"/>
          </p:nvPr>
        </p:nvSpPr>
        <p:spPr/>
        <p:txBody>
          <a:bodyPr/>
          <a:lstStyle/>
          <a:p>
            <a:pPr marL="342900" lvl="1" indent="-342900">
              <a:buClr>
                <a:schemeClr val="hlink"/>
              </a:buClr>
              <a:defRPr/>
            </a:pPr>
            <a:r>
              <a:rPr lang="en-US" b="1" dirty="0" smtClean="0"/>
              <a:t>FAILURE TO REPORT COULD RESULT IN SOME CIVIL AND/OR CRIMINAL LIABILITY FOR OUR MEMBERS</a:t>
            </a:r>
            <a:endParaRPr lang="en-US" dirty="0" smtClean="0"/>
          </a:p>
          <a:p>
            <a:pPr lvl="1">
              <a:defRPr/>
            </a:pPr>
            <a:r>
              <a:rPr lang="en-US" dirty="0" smtClean="0"/>
              <a:t>Every school employee now has a duty to report instances of criminal conduct that they have first hand knowledge of or have a reasonable belief that it occurred.</a:t>
            </a:r>
          </a:p>
          <a:p>
            <a:pPr lvl="1">
              <a:defRPr/>
            </a:pPr>
            <a:r>
              <a:rPr lang="en-US" dirty="0" smtClean="0"/>
              <a:t>Our members cannot rely on the principal making reports to the appropriate authorities to satisfy their obligation to personally report</a:t>
            </a:r>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Summary</a:t>
            </a:r>
            <a:endParaRPr lang="en-US" dirty="0"/>
          </a:p>
        </p:txBody>
      </p:sp>
      <p:sp>
        <p:nvSpPr>
          <p:cNvPr id="3" name="Content Placeholder 2"/>
          <p:cNvSpPr>
            <a:spLocks noGrp="1"/>
          </p:cNvSpPr>
          <p:nvPr>
            <p:ph idx="1"/>
          </p:nvPr>
        </p:nvSpPr>
        <p:spPr/>
        <p:txBody>
          <a:bodyPr/>
          <a:lstStyle/>
          <a:p>
            <a:pPr>
              <a:defRPr/>
            </a:pPr>
            <a:r>
              <a:rPr lang="en-US" sz="2800" dirty="0" smtClean="0"/>
              <a:t>If a member knows about or has a reasonable belief that criminal conduct has occurred on school grounds and/or against a student, the school employee must report to:</a:t>
            </a:r>
          </a:p>
          <a:p>
            <a:pPr lvl="2">
              <a:buClr>
                <a:schemeClr val="tx1"/>
              </a:buClr>
              <a:defRPr/>
            </a:pPr>
            <a:r>
              <a:rPr lang="en-US" dirty="0" smtClean="0"/>
              <a:t>The local police department, sheriff, the State Police, and/or the county attorney</a:t>
            </a:r>
          </a:p>
          <a:p>
            <a:pPr lvl="2">
              <a:buClr>
                <a:schemeClr val="tx1"/>
              </a:buClr>
              <a:defRPr/>
            </a:pPr>
            <a:r>
              <a:rPr lang="en-US" dirty="0" smtClean="0"/>
              <a:t>The school principal, and</a:t>
            </a:r>
          </a:p>
          <a:p>
            <a:pPr lvl="2">
              <a:buClr>
                <a:schemeClr val="tx1"/>
              </a:buClr>
              <a:defRPr/>
            </a:pPr>
            <a:r>
              <a:rPr lang="en-US" dirty="0" smtClean="0"/>
              <a:t>The Cabinet for Families and Children (KRS 620.030 – Duty to report dependency, neglect, or abuse)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903787"/>
          </a:xfrm>
        </p:spPr>
        <p:txBody>
          <a:bodyPr/>
          <a:lstStyle/>
          <a:p>
            <a:pPr>
              <a:defRPr/>
            </a:pPr>
            <a:r>
              <a:rPr lang="en-US" dirty="0" smtClean="0"/>
              <a:t>If a school employee is unsure about a particular incident, it is better to err on the side of caution and report appropriately.</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158.154</a:t>
            </a:r>
            <a:endParaRPr lang="en-US" dirty="0"/>
          </a:p>
        </p:txBody>
      </p:sp>
      <p:sp>
        <p:nvSpPr>
          <p:cNvPr id="3" name="Content Placeholder 2"/>
          <p:cNvSpPr>
            <a:spLocks noGrp="1"/>
          </p:cNvSpPr>
          <p:nvPr>
            <p:ph idx="1"/>
          </p:nvPr>
        </p:nvSpPr>
        <p:spPr/>
        <p:txBody>
          <a:bodyPr/>
          <a:lstStyle/>
          <a:p>
            <a:pPr>
              <a:defRPr/>
            </a:pPr>
            <a:r>
              <a:rPr lang="en-US" sz="2400" dirty="0" smtClean="0"/>
              <a:t>When the principal has a reasonable belief that an act has occurred on school property or at a school-sponsored function involving assault resulting in serious physical injury, a sexual offense, kidnapping, assault involving the use of a weapon, possession of a controlled substance in violation of the law, or damage to the property, the principal shall immediately report the act to the appropriate local law enforcement agency.  </a:t>
            </a:r>
          </a:p>
          <a:p>
            <a:pPr>
              <a:defRPr/>
            </a:pPr>
            <a:r>
              <a:rPr lang="en-US" sz="2400" dirty="0" smtClean="0"/>
              <a:t>“School property” means any public school building, bus, public school campus, grounds, recreational area, or athletic field, in the charge of the principal.</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158.155</a:t>
            </a:r>
            <a:endParaRPr lang="en-US" dirty="0"/>
          </a:p>
        </p:txBody>
      </p:sp>
      <p:sp>
        <p:nvSpPr>
          <p:cNvPr id="3" name="Content Placeholder 2"/>
          <p:cNvSpPr>
            <a:spLocks noGrp="1"/>
          </p:cNvSpPr>
          <p:nvPr>
            <p:ph idx="1"/>
          </p:nvPr>
        </p:nvSpPr>
        <p:spPr>
          <a:xfrm>
            <a:off x="457200" y="1752600"/>
            <a:ext cx="8229600" cy="4378325"/>
          </a:xfrm>
        </p:spPr>
        <p:txBody>
          <a:bodyPr/>
          <a:lstStyle/>
          <a:p>
            <a:pPr>
              <a:defRPr/>
            </a:pPr>
            <a:r>
              <a:rPr lang="en-US" dirty="0" smtClean="0"/>
              <a:t>KRS 158.155 – Reporting of specified incidents of student conduct </a:t>
            </a:r>
          </a:p>
          <a:p>
            <a:pPr lvl="1">
              <a:buFont typeface="Wingdings" pitchFamily="2" charset="2"/>
              <a:buNone/>
              <a:defRPr/>
            </a:pPr>
            <a:endParaRPr lang="en-US" sz="2400" dirty="0" smtClean="0"/>
          </a:p>
          <a:p>
            <a:pPr lvl="1">
              <a:buFont typeface="Wingdings" pitchFamily="2" charset="2"/>
              <a:buNone/>
              <a:defRPr/>
            </a:pPr>
            <a:r>
              <a:rPr lang="en-US" sz="2400" dirty="0" smtClean="0"/>
              <a:t>An administrator, teacher, or other employee of a public or private school shall promptly make a report to the local police department, sheriff, or the Department of Kentucky State Police, by telephone or otherwise, if:</a:t>
            </a:r>
          </a:p>
          <a:p>
            <a:pPr>
              <a:defRPr/>
            </a:pP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158.155 continued</a:t>
            </a:r>
            <a:endParaRPr lang="en-US" dirty="0"/>
          </a:p>
        </p:txBody>
      </p:sp>
      <p:sp>
        <p:nvSpPr>
          <p:cNvPr id="3" name="Content Placeholder 2"/>
          <p:cNvSpPr>
            <a:spLocks noGrp="1"/>
          </p:cNvSpPr>
          <p:nvPr>
            <p:ph idx="1"/>
          </p:nvPr>
        </p:nvSpPr>
        <p:spPr>
          <a:xfrm>
            <a:off x="457200" y="1828800"/>
            <a:ext cx="8229600" cy="4572000"/>
          </a:xfrm>
        </p:spPr>
        <p:txBody>
          <a:bodyPr/>
          <a:lstStyle/>
          <a:p>
            <a:pPr>
              <a:defRPr/>
            </a:pPr>
            <a:r>
              <a:rPr lang="en-US" sz="2400" dirty="0" smtClean="0"/>
              <a:t>The person knows or has reasonable cause to believe that conduct has occurred on the school premises or within one thousand (1,000) feet of school premises, on a school bus, or at a school-sponsored or sanctioned event, which constitutes</a:t>
            </a:r>
            <a:r>
              <a:rPr lang="en-US" dirty="0" smtClean="0"/>
              <a:t>:</a:t>
            </a:r>
          </a:p>
          <a:p>
            <a:pPr lvl="1">
              <a:defRPr/>
            </a:pPr>
            <a:r>
              <a:rPr lang="en-US" sz="2400" dirty="0" smtClean="0"/>
              <a:t>A misdemeanor or violation offense under the laws of this Commonwealth and relates to:</a:t>
            </a:r>
          </a:p>
          <a:p>
            <a:pPr lvl="2">
              <a:defRPr/>
            </a:pPr>
            <a:r>
              <a:rPr lang="en-US" dirty="0" smtClean="0"/>
              <a:t>Carrying, possession, or use of a deadly weapon; or</a:t>
            </a:r>
          </a:p>
          <a:p>
            <a:pPr lvl="2">
              <a:defRPr/>
            </a:pPr>
            <a:r>
              <a:rPr lang="en-US" dirty="0" smtClean="0"/>
              <a:t>Use, possession, or sale of controlled substances; or</a:t>
            </a:r>
          </a:p>
          <a:p>
            <a:pPr lvl="1">
              <a:defRPr/>
            </a:pPr>
            <a:r>
              <a:rPr lang="en-US" sz="2400" dirty="0" smtClean="0"/>
              <a:t>Any felony offense under the laws of this Commonwealth</a:t>
            </a:r>
            <a:endParaRPr lang="en-US" dirty="0" smtClean="0"/>
          </a:p>
          <a:p>
            <a:pPr lvl="2">
              <a:buFont typeface="Wingdings" pitchFamily="2" charset="2"/>
              <a:buNone/>
              <a:defRPr/>
            </a:pPr>
            <a:endParaRPr lang="en-US" dirty="0" smtClean="0"/>
          </a:p>
          <a:p>
            <a:pPr lvl="2">
              <a:buFont typeface="Wingdings" pitchFamily="2" charset="2"/>
              <a:buNone/>
              <a:defRPr/>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158.155 continued</a:t>
            </a:r>
            <a:endParaRPr lang="en-US" dirty="0"/>
          </a:p>
        </p:txBody>
      </p:sp>
      <p:sp>
        <p:nvSpPr>
          <p:cNvPr id="3" name="Content Placeholder 2"/>
          <p:cNvSpPr>
            <a:spLocks noGrp="1"/>
          </p:cNvSpPr>
          <p:nvPr>
            <p:ph idx="1"/>
          </p:nvPr>
        </p:nvSpPr>
        <p:spPr/>
        <p:txBody>
          <a:bodyPr/>
          <a:lstStyle/>
          <a:p>
            <a:pPr>
              <a:defRPr/>
            </a:pPr>
            <a:r>
              <a:rPr lang="en-US" sz="2800" dirty="0" smtClean="0"/>
              <a:t>Administrators, teachers, supervisors, or other employees of a public/private school who receive information from a student or other person of conduct that a student has been adjudicated guilty or expelled from school attendance in this state or another for homicide, assault, or an offense in violation of state law or school regulations relating to weapons, alcohol, or drugs shall provide to the receiving school a sworn statement or affirmation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KRS 158.155 continued</a:t>
            </a:r>
            <a:endParaRPr lang="en-US" dirty="0"/>
          </a:p>
        </p:txBody>
      </p:sp>
      <p:sp>
        <p:nvSpPr>
          <p:cNvPr id="3" name="Content Placeholder 2"/>
          <p:cNvSpPr>
            <a:spLocks noGrp="1"/>
          </p:cNvSpPr>
          <p:nvPr>
            <p:ph idx="1"/>
          </p:nvPr>
        </p:nvSpPr>
        <p:spPr>
          <a:xfrm>
            <a:off x="457200" y="1219200"/>
            <a:ext cx="8229600" cy="4911725"/>
          </a:xfrm>
        </p:spPr>
        <p:txBody>
          <a:bodyPr/>
          <a:lstStyle/>
          <a:p>
            <a:pPr>
              <a:defRPr/>
            </a:pPr>
            <a:r>
              <a:rPr lang="en-US" sz="2800" dirty="0" smtClean="0"/>
              <a:t>Neither the husband-wife privilege nor any professional-client privilege shall be a ground for refusing to make a report as required under this statute or for excluding evidence in a judicial proceeding of the making of a report and of the conduct giving rise to the making of a report.</a:t>
            </a:r>
          </a:p>
          <a:p>
            <a:pPr>
              <a:defRPr/>
            </a:pPr>
            <a:r>
              <a:rPr lang="en-US" sz="2800" dirty="0" smtClean="0"/>
              <a:t>However, the attorney-client privilege and clergy-penitent privilege can be grounds for refusing to make a report or for excluding evidence as to the report and the underlying conduct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077200" cy="941387"/>
          </a:xfrm>
        </p:spPr>
        <p:txBody>
          <a:bodyPr/>
          <a:lstStyle/>
          <a:p>
            <a:pPr>
              <a:defRPr/>
            </a:pPr>
            <a:r>
              <a:rPr lang="en-US" dirty="0" smtClean="0"/>
              <a:t>KRS 158.155 continued</a:t>
            </a:r>
            <a:endParaRPr lang="en-US" dirty="0"/>
          </a:p>
        </p:txBody>
      </p:sp>
      <p:sp>
        <p:nvSpPr>
          <p:cNvPr id="3" name="Content Placeholder 2"/>
          <p:cNvSpPr>
            <a:spLocks noGrp="1"/>
          </p:cNvSpPr>
          <p:nvPr>
            <p:ph idx="1"/>
          </p:nvPr>
        </p:nvSpPr>
        <p:spPr>
          <a:xfrm>
            <a:off x="457200" y="1524000"/>
            <a:ext cx="8229600" cy="4953000"/>
          </a:xfrm>
        </p:spPr>
        <p:txBody>
          <a:bodyPr/>
          <a:lstStyle/>
          <a:p>
            <a:pPr lvl="1">
              <a:defRPr/>
            </a:pPr>
            <a:r>
              <a:rPr lang="en-US" dirty="0" smtClean="0"/>
              <a:t>No requirement to self-incriminate</a:t>
            </a:r>
            <a:br>
              <a:rPr lang="en-US" dirty="0" smtClean="0"/>
            </a:br>
            <a:endParaRPr lang="en-US" dirty="0" smtClean="0"/>
          </a:p>
          <a:p>
            <a:pPr lvl="1">
              <a:defRPr/>
            </a:pPr>
            <a:r>
              <a:rPr lang="en-US" dirty="0" smtClean="0"/>
              <a:t>Any person making a report under this statute in good faith is immune from any civil or criminal liability that might otherwise be incurred or imposed from making the report and/or participating in any judicial proceeding that resulted from the report</a:t>
            </a:r>
          </a:p>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Kentucky’s Bullying Statutes</a:t>
            </a:r>
            <a:endParaRPr lang="en-US" dirty="0"/>
          </a:p>
        </p:txBody>
      </p:sp>
      <p:sp>
        <p:nvSpPr>
          <p:cNvPr id="3" name="Content Placeholder 2"/>
          <p:cNvSpPr>
            <a:spLocks noGrp="1"/>
          </p:cNvSpPr>
          <p:nvPr>
            <p:ph idx="1"/>
          </p:nvPr>
        </p:nvSpPr>
        <p:spPr/>
        <p:txBody>
          <a:bodyPr/>
          <a:lstStyle/>
          <a:p>
            <a:pPr>
              <a:defRPr/>
            </a:pPr>
            <a:r>
              <a:rPr lang="en-US" dirty="0" smtClean="0"/>
              <a:t>KRS 158.156 – Reporting of commission of felony KRS Chapter 508 offense against a student – Investigation – Immunity from liability for reporting – Privileges no bar to reporting.</a:t>
            </a:r>
          </a:p>
          <a:p>
            <a:pPr>
              <a:buFont typeface="Wingdings" pitchFamily="2" charset="2"/>
              <a:buNone/>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KRS 158.156</a:t>
            </a:r>
            <a:endParaRPr lang="en-US" dirty="0"/>
          </a:p>
        </p:txBody>
      </p:sp>
      <p:sp>
        <p:nvSpPr>
          <p:cNvPr id="3" name="Content Placeholder 2"/>
          <p:cNvSpPr>
            <a:spLocks noGrp="1"/>
          </p:cNvSpPr>
          <p:nvPr>
            <p:ph idx="1"/>
          </p:nvPr>
        </p:nvSpPr>
        <p:spPr/>
        <p:txBody>
          <a:bodyPr/>
          <a:lstStyle/>
          <a:p>
            <a:pPr>
              <a:buFont typeface="Wingdings" pitchFamily="2" charset="2"/>
              <a:buNone/>
              <a:defRPr/>
            </a:pPr>
            <a:r>
              <a:rPr lang="en-US" dirty="0" smtClean="0"/>
              <a:t>  </a:t>
            </a:r>
            <a:r>
              <a:rPr lang="en-US" sz="2800" dirty="0" smtClean="0"/>
              <a:t>Any school employee or local board of education who knows or has reasonable cause to believe that a school student has been the victim of a violation of any, felony offense specified in KRS Chapter 508 committed by another student while on school premises, on school-sponsored transportation, or at a school-sponsored event shall immediately cause an oral or written report to be made to the principal of the school attended by the victim.</a:t>
            </a:r>
          </a:p>
          <a:p>
            <a:pPr lvl="1">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875</Words>
  <Application>Microsoft Office PowerPoint</Application>
  <PresentationFormat>On-screen Show (4:3)</PresentationFormat>
  <Paragraphs>69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Kentucky’s Bullying Statutes</vt:lpstr>
      <vt:lpstr>KRS 158.154</vt:lpstr>
      <vt:lpstr>KRS 158.155</vt:lpstr>
      <vt:lpstr>KRS 158.155 continued</vt:lpstr>
      <vt:lpstr>KRS 158.155 continued</vt:lpstr>
      <vt:lpstr>KRS 158.155 continued</vt:lpstr>
      <vt:lpstr>KRS 158.155 continued</vt:lpstr>
      <vt:lpstr>Kentucky’s Bullying Statutes</vt:lpstr>
      <vt:lpstr>KRS 158.156</vt:lpstr>
      <vt:lpstr>KRS 158.156 Principal Duties Following Report</vt:lpstr>
      <vt:lpstr>KRS 158.156 Principal’s Duties cont’d</vt:lpstr>
      <vt:lpstr>KRS 158.156 continued</vt:lpstr>
      <vt:lpstr>How will the Bullying Statutes affect our members? </vt:lpstr>
      <vt:lpstr>Summary</vt:lpstr>
      <vt:lpstr>If a school employee is unsure about a particular incident, it is better to err on the side of caution and report appropriately.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Kentucky’s Bullying Statutes</dc:title>
  <dc:creator>erin.houston</dc:creator>
  <cp:lastModifiedBy>erin.houston</cp:lastModifiedBy>
  <cp:revision>1</cp:revision>
  <dcterms:created xsi:type="dcterms:W3CDTF">2009-09-16T13:55:28Z</dcterms:created>
  <dcterms:modified xsi:type="dcterms:W3CDTF">2009-09-16T13:57:12Z</dcterms:modified>
</cp:coreProperties>
</file>